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9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65" r:id="rId13"/>
    <p:sldId id="263" r:id="rId14"/>
    <p:sldId id="260" r:id="rId15"/>
    <p:sldId id="261" r:id="rId16"/>
    <p:sldId id="262" r:id="rId17"/>
    <p:sldId id="274" r:id="rId18"/>
    <p:sldId id="275" r:id="rId19"/>
    <p:sldId id="280" r:id="rId20"/>
    <p:sldId id="281" r:id="rId21"/>
    <p:sldId id="276" r:id="rId22"/>
    <p:sldId id="282" r:id="rId23"/>
    <p:sldId id="277" r:id="rId24"/>
    <p:sldId id="278" r:id="rId25"/>
    <p:sldId id="283" r:id="rId26"/>
    <p:sldId id="264" r:id="rId27"/>
    <p:sldId id="25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9" d="100"/>
          <a:sy n="179" d="100"/>
        </p:scale>
        <p:origin x="-102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74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18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112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33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222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62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9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26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594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11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7200" y="76200"/>
            <a:ext cx="472440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41FAB-DDC0-4C8D-A2C0-9BFAD0961D10}" type="datetimeFigureOut">
              <a:rPr lang="en-US" smtClean="0"/>
              <a:t>04/12/14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3A299-4B70-44C0-9573-A40A0A56C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309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2800" b="0" kern="1200">
          <a:solidFill>
            <a:schemeClr val="bg1">
              <a:lumMod val="8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OWASP </a:t>
            </a:r>
            <a:r>
              <a:rPr lang="en-US" sz="3600" b="1" dirty="0" smtClean="0">
                <a:solidFill>
                  <a:schemeClr val="bg1"/>
                </a:solidFill>
              </a:rPr>
              <a:t>London</a:t>
            </a:r>
            <a:r>
              <a:rPr lang="en-US" dirty="0" smtClean="0">
                <a:solidFill>
                  <a:schemeClr val="bg1"/>
                </a:solidFill>
              </a:rPr>
              <a:t/>
            </a:r>
            <a:br>
              <a:rPr lang="en-US" dirty="0" smtClean="0">
                <a:solidFill>
                  <a:schemeClr val="bg1"/>
                </a:solidFill>
              </a:rPr>
            </a:br>
            <a:r>
              <a:rPr lang="en-US" dirty="0" smtClean="0">
                <a:solidFill>
                  <a:schemeClr val="bg1"/>
                </a:solidFill>
              </a:rPr>
              <a:t>4</a:t>
            </a:r>
            <a:r>
              <a:rPr lang="en-US" baseline="30000" dirty="0" smtClean="0">
                <a:solidFill>
                  <a:schemeClr val="bg1"/>
                </a:solidFill>
              </a:rPr>
              <a:t>th</a:t>
            </a:r>
            <a:r>
              <a:rPr lang="en-US" dirty="0" smtClean="0">
                <a:solidFill>
                  <a:schemeClr val="bg1"/>
                </a:solidFill>
              </a:rPr>
              <a:t> December </a:t>
            </a:r>
            <a:r>
              <a:rPr lang="en-US" dirty="0" smtClean="0">
                <a:solidFill>
                  <a:schemeClr val="bg1"/>
                </a:solidFill>
              </a:rPr>
              <a:t>2014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091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Goat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7004" b="7004"/>
          <a:stretch>
            <a:fillRect/>
          </a:stretch>
        </p:blipFill>
        <p:spPr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Version 6.0</a:t>
            </a:r>
          </a:p>
          <a:p>
            <a:pPr marL="0" indent="0">
              <a:buNone/>
            </a:pPr>
            <a:r>
              <a:rPr lang="en-US" sz="1600" dirty="0" smtClean="0"/>
              <a:t>12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September 2014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http://</a:t>
            </a:r>
            <a:r>
              <a:rPr lang="en-US" sz="1600" dirty="0" err="1"/>
              <a:t>webgoat.github.io</a:t>
            </a:r>
            <a:r>
              <a:rPr lang="en-US" sz="16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22851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Cyber Security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OWASP London Cyber Security </a:t>
            </a:r>
            <a:r>
              <a:rPr lang="en-US" dirty="0" smtClean="0"/>
              <a:t>Week</a:t>
            </a:r>
          </a:p>
          <a:p>
            <a:r>
              <a:rPr lang="en-US" dirty="0" smtClean="0"/>
              <a:t>Workshops, talks and </a:t>
            </a:r>
            <a:r>
              <a:rPr lang="en-US" dirty="0" err="1" smtClean="0"/>
              <a:t>hackathon</a:t>
            </a:r>
            <a:endParaRPr lang="en-US" dirty="0" smtClean="0"/>
          </a:p>
          <a:p>
            <a:r>
              <a:rPr lang="en-US" dirty="0" smtClean="0"/>
              <a:t>Startup focus</a:t>
            </a:r>
          </a:p>
          <a:p>
            <a:r>
              <a:rPr lang="en-US" dirty="0" smtClean="0"/>
              <a:t>Free to all</a:t>
            </a:r>
          </a:p>
          <a:p>
            <a:r>
              <a:rPr lang="en-US" dirty="0" smtClean="0"/>
              <a:t>Held at Google and UCL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26-30 January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92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AppSec</a:t>
            </a:r>
            <a:r>
              <a:rPr lang="en-US" dirty="0" smtClean="0"/>
              <a:t> EU 2015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4191000"/>
            <a:ext cx="4038600" cy="193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Envisioned program</a:t>
            </a:r>
          </a:p>
          <a:p>
            <a:pPr marL="0" indent="0">
              <a:buNone/>
            </a:pPr>
            <a:r>
              <a:rPr lang="en-US" sz="1600" dirty="0"/>
              <a:t>4 applied talk tracks: Builder, Breaker, Defender, CISO</a:t>
            </a:r>
          </a:p>
          <a:p>
            <a:pPr marL="0" indent="0">
              <a:buNone/>
            </a:pPr>
            <a:r>
              <a:rPr lang="en-US" sz="1600" dirty="0"/>
              <a:t>1 research track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4191000"/>
            <a:ext cx="4038600" cy="1935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19</a:t>
            </a:r>
            <a:r>
              <a:rPr lang="en-US" dirty="0"/>
              <a:t>-</a:t>
            </a:r>
            <a:r>
              <a:rPr lang="en-US" dirty="0" smtClean="0"/>
              <a:t>22 May 2015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 smtClean="0"/>
              <a:t>Amsterdam RAI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The Netherlands</a:t>
            </a: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752600"/>
            <a:ext cx="8001000" cy="208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79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London Chapter Supporters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25926"/>
            <a:ext cx="8077200" cy="322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74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Speakers</a:t>
            </a:r>
          </a:p>
          <a:p>
            <a:r>
              <a:rPr lang="en-US" dirty="0"/>
              <a:t>Christian </a:t>
            </a:r>
            <a:r>
              <a:rPr lang="en-US" dirty="0" err="1" smtClean="0"/>
              <a:t>Martorella</a:t>
            </a:r>
            <a:endParaRPr lang="en-US" dirty="0" smtClean="0"/>
          </a:p>
          <a:p>
            <a:r>
              <a:rPr lang="en-US" dirty="0" err="1" smtClean="0"/>
              <a:t>Zigor</a:t>
            </a:r>
            <a:r>
              <a:rPr lang="en-US" dirty="0" smtClean="0"/>
              <a:t> </a:t>
            </a:r>
            <a:r>
              <a:rPr lang="en-US" dirty="0" err="1" smtClean="0"/>
              <a:t>Zumalde</a:t>
            </a:r>
            <a:endParaRPr lang="en-US" dirty="0" smtClean="0"/>
          </a:p>
          <a:p>
            <a:r>
              <a:rPr lang="en-US" dirty="0" err="1" smtClean="0"/>
              <a:t>Matteo</a:t>
            </a:r>
            <a:r>
              <a:rPr lang="en-US" dirty="0" smtClean="0"/>
              <a:t> </a:t>
            </a:r>
            <a:r>
              <a:rPr lang="en-US" dirty="0" err="1"/>
              <a:t>Meucci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Chapter Leaders</a:t>
            </a:r>
          </a:p>
          <a:p>
            <a:r>
              <a:rPr lang="en-US" dirty="0" smtClean="0"/>
              <a:t>Justin Clarke</a:t>
            </a:r>
          </a:p>
          <a:p>
            <a:r>
              <a:rPr lang="en-US" dirty="0" smtClean="0"/>
              <a:t>Tobias </a:t>
            </a:r>
            <a:r>
              <a:rPr lang="en-US" dirty="0" err="1" smtClean="0"/>
              <a:t>Gondrom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Hosts for this evening</a:t>
            </a:r>
          </a:p>
          <a:p>
            <a:r>
              <a:rPr lang="en-US" dirty="0" smtClean="0"/>
              <a:t>Skype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Attendees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2743200"/>
            <a:ext cx="2891483" cy="288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420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OWASP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Volunteers</a:t>
            </a:r>
          </a:p>
          <a:p>
            <a:r>
              <a:rPr lang="en-US" dirty="0" smtClean="0"/>
              <a:t>Project leaders</a:t>
            </a:r>
          </a:p>
          <a:p>
            <a:r>
              <a:rPr lang="en-US" dirty="0" smtClean="0"/>
              <a:t>Project contributors</a:t>
            </a:r>
          </a:p>
          <a:p>
            <a:r>
              <a:rPr lang="en-US" dirty="0" smtClean="0"/>
              <a:t>Chapter leaders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Members</a:t>
            </a:r>
            <a:endParaRPr lang="en-US" dirty="0"/>
          </a:p>
          <a:p>
            <a:r>
              <a:rPr lang="en-US" dirty="0" smtClean="0"/>
              <a:t>Corporate supporters</a:t>
            </a:r>
          </a:p>
          <a:p>
            <a:r>
              <a:rPr lang="en-US" dirty="0"/>
              <a:t>I</a:t>
            </a:r>
            <a:r>
              <a:rPr lang="en-US" dirty="0" smtClean="0"/>
              <a:t>ndividual members</a:t>
            </a:r>
          </a:p>
          <a:p>
            <a:r>
              <a:rPr lang="en-US" dirty="0" smtClean="0"/>
              <a:t>Other supporters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55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Corporate Sponsors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600200"/>
            <a:ext cx="591689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914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Something Different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 smtClean="0"/>
              <a:t>Top </a:t>
            </a:r>
            <a:r>
              <a:rPr lang="en-US" sz="2200" b="1" dirty="0"/>
              <a:t>T</a:t>
            </a:r>
            <a:r>
              <a:rPr lang="en-US" sz="2200" b="1" dirty="0" smtClean="0"/>
              <a:t>en Risks</a:t>
            </a:r>
          </a:p>
          <a:p>
            <a:endParaRPr lang="en-US" sz="1800" dirty="0"/>
          </a:p>
          <a:p>
            <a:pPr marL="457200" indent="-457200">
              <a:buFont typeface="+mj-lt"/>
              <a:buAutoNum type="arabicPeriod"/>
            </a:pPr>
            <a:r>
              <a:rPr lang="en-US" sz="1900" dirty="0"/>
              <a:t>Injection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Broken </a:t>
            </a:r>
            <a:r>
              <a:rPr lang="en-US" sz="1900" dirty="0"/>
              <a:t>Authentication and Session Management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Cross</a:t>
            </a:r>
            <a:r>
              <a:rPr lang="en-US" sz="1900" dirty="0"/>
              <a:t>-Site Scripting (XSS)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Insecure </a:t>
            </a:r>
            <a:r>
              <a:rPr lang="en-US" sz="1900" dirty="0"/>
              <a:t>Direct Object References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Security </a:t>
            </a:r>
            <a:r>
              <a:rPr lang="en-US" sz="1900" dirty="0"/>
              <a:t>Misconfiguration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Sensitive </a:t>
            </a:r>
            <a:r>
              <a:rPr lang="en-US" sz="1900" dirty="0"/>
              <a:t>Data Exposure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Missing </a:t>
            </a:r>
            <a:r>
              <a:rPr lang="en-US" sz="1900" dirty="0"/>
              <a:t>Function Level Access Control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Cross</a:t>
            </a:r>
            <a:r>
              <a:rPr lang="en-US" sz="1900" dirty="0"/>
              <a:t>-Site Request Forgery (CSRF)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Using </a:t>
            </a:r>
            <a:r>
              <a:rPr lang="en-US" sz="1900" dirty="0"/>
              <a:t>Components with Known Vulnerabilities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err="1" smtClean="0"/>
              <a:t>Unvalidated</a:t>
            </a:r>
            <a:r>
              <a:rPr lang="en-US" sz="1900" dirty="0" smtClean="0"/>
              <a:t> </a:t>
            </a:r>
            <a:r>
              <a:rPr lang="en-US" sz="1900" dirty="0"/>
              <a:t>Redirects and Forwards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b="1" dirty="0" smtClean="0"/>
              <a:t>Top Ten Proactive Controls</a:t>
            </a:r>
          </a:p>
          <a:p>
            <a:pPr marL="0" indent="0">
              <a:buNone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Parameterize </a:t>
            </a:r>
            <a:r>
              <a:rPr lang="en-US" sz="1900" dirty="0"/>
              <a:t>Queries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Encode </a:t>
            </a:r>
            <a:r>
              <a:rPr lang="en-US" sz="1900" dirty="0"/>
              <a:t>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Validate </a:t>
            </a:r>
            <a:r>
              <a:rPr lang="en-US" sz="1900" dirty="0"/>
              <a:t>All Inputs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Implement </a:t>
            </a:r>
            <a:r>
              <a:rPr lang="en-US" sz="1900" dirty="0"/>
              <a:t>Appropriate Access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Establish </a:t>
            </a:r>
            <a:r>
              <a:rPr lang="en-US" sz="1900" dirty="0"/>
              <a:t>Identity and Authentication Controls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Protect </a:t>
            </a:r>
            <a:r>
              <a:rPr lang="en-US" sz="1900" dirty="0"/>
              <a:t>Data and Privacy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Implement </a:t>
            </a:r>
            <a:r>
              <a:rPr lang="en-US" sz="1900" dirty="0"/>
              <a:t>Logging, Error Handling and Intrusion Detection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Leverage </a:t>
            </a:r>
            <a:r>
              <a:rPr lang="en-US" sz="1900" dirty="0"/>
              <a:t>Security Features of Frameworks and Security Libraries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Include </a:t>
            </a:r>
            <a:r>
              <a:rPr lang="en-US" sz="1900" dirty="0"/>
              <a:t>Security-Specific Requirements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900" dirty="0" smtClean="0"/>
              <a:t>Design </a:t>
            </a:r>
            <a:r>
              <a:rPr lang="en-US" sz="1900" dirty="0"/>
              <a:t>and Architect Security In</a:t>
            </a:r>
          </a:p>
        </p:txBody>
      </p:sp>
    </p:spTree>
    <p:extLst>
      <p:ext uri="{BB962C8B-B14F-4D97-AF65-F5344CB8AC3E}">
        <p14:creationId xmlns:p14="http://schemas.microsoft.com/office/powerpoint/2010/main" val="4143679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Another Game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828800"/>
            <a:ext cx="2133600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1828800"/>
            <a:ext cx="2146300" cy="21463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1828800"/>
            <a:ext cx="2138974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2300" y="4267200"/>
            <a:ext cx="2146300" cy="21409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8200" y="426720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15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Applications: </a:t>
            </a:r>
            <a:r>
              <a:rPr lang="en-US" dirty="0" smtClean="0"/>
              <a:t>ES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81200"/>
            <a:ext cx="8229600" cy="420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424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Networking, food and refreshments</a:t>
            </a:r>
          </a:p>
          <a:p>
            <a:r>
              <a:rPr lang="en-US" sz="2800" dirty="0" smtClean="0"/>
              <a:t>Welcome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Justin Clark</a:t>
            </a:r>
            <a:endParaRPr lang="en-US" sz="1600" dirty="0" smtClean="0"/>
          </a:p>
          <a:p>
            <a:r>
              <a:rPr lang="en-US" sz="2800" dirty="0"/>
              <a:t>O</a:t>
            </a:r>
            <a:r>
              <a:rPr lang="en-US" sz="2800" dirty="0" smtClean="0"/>
              <a:t>ffensive OSINT</a:t>
            </a:r>
            <a:br>
              <a:rPr lang="en-US" sz="2800" dirty="0" smtClean="0"/>
            </a:br>
            <a:r>
              <a:rPr lang="en-US" sz="1600" dirty="0" smtClean="0"/>
              <a:t>Christian </a:t>
            </a:r>
            <a:r>
              <a:rPr lang="en-US" sz="1600" dirty="0" err="1"/>
              <a:t>Martorella</a:t>
            </a:r>
            <a:r>
              <a:rPr lang="en-US" sz="1600" dirty="0"/>
              <a:t> and </a:t>
            </a:r>
            <a:r>
              <a:rPr lang="en-US" sz="1600" dirty="0" err="1"/>
              <a:t>Zigor</a:t>
            </a:r>
            <a:r>
              <a:rPr lang="en-US" sz="1600" dirty="0"/>
              <a:t> </a:t>
            </a:r>
            <a:r>
              <a:rPr lang="en-US" sz="1600" dirty="0" err="1" smtClean="0"/>
              <a:t>Zumalde</a:t>
            </a:r>
            <a:endParaRPr lang="en-US" sz="1600" dirty="0" smtClean="0"/>
          </a:p>
          <a:p>
            <a:r>
              <a:rPr lang="en-US" sz="2800" dirty="0"/>
              <a:t>OWASP Roundup</a:t>
            </a:r>
            <a:br>
              <a:rPr lang="en-US" sz="2800" dirty="0"/>
            </a:br>
            <a:r>
              <a:rPr lang="en-US" sz="1600" dirty="0"/>
              <a:t>Colin Watson</a:t>
            </a:r>
          </a:p>
          <a:p>
            <a:r>
              <a:rPr lang="en-US" sz="2800" dirty="0" smtClean="0"/>
              <a:t>OWASP </a:t>
            </a:r>
            <a:r>
              <a:rPr lang="en-US" sz="2800" dirty="0"/>
              <a:t>Testing Guide </a:t>
            </a:r>
            <a:r>
              <a:rPr lang="en-US" sz="2800" dirty="0" smtClean="0"/>
              <a:t>v4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err="1" smtClean="0"/>
              <a:t>Matteo</a:t>
            </a:r>
            <a:r>
              <a:rPr lang="en-US" sz="1600" dirty="0" smtClean="0"/>
              <a:t> </a:t>
            </a:r>
            <a:r>
              <a:rPr lang="en-US" sz="1600" dirty="0" err="1" smtClean="0"/>
              <a:t>Meucci</a:t>
            </a:r>
            <a:endParaRPr lang="en-US" sz="1600" dirty="0" smtClean="0"/>
          </a:p>
          <a:p>
            <a:r>
              <a:rPr lang="en-US" sz="2800" dirty="0" smtClean="0"/>
              <a:t>Networking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89565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Applications: </a:t>
            </a:r>
            <a:r>
              <a:rPr lang="en-US" dirty="0" smtClean="0"/>
              <a:t>ZH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81200"/>
            <a:ext cx="8229600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32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Applications: DE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828800"/>
            <a:ext cx="5945437" cy="427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448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Mobile Apps: </a:t>
            </a:r>
            <a:r>
              <a:rPr lang="en-US" dirty="0" smtClean="0"/>
              <a:t>JA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965179"/>
            <a:ext cx="8305800" cy="420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0518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</a:t>
            </a:r>
            <a:r>
              <a:rPr lang="en-US" dirty="0" smtClean="0"/>
              <a:t>Apps: EN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824532"/>
            <a:ext cx="5943600" cy="427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40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 Your 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Adobe PDF</a:t>
            </a:r>
            <a:br>
              <a:rPr lang="en-US" dirty="0" smtClean="0"/>
            </a:br>
            <a:r>
              <a:rPr lang="en-US" dirty="0" smtClean="0"/>
              <a:t>A2 print quality</a:t>
            </a:r>
          </a:p>
          <a:p>
            <a:endParaRPr lang="en-US" dirty="0" smtClean="0"/>
          </a:p>
          <a:p>
            <a:r>
              <a:rPr lang="en-US" dirty="0" smtClean="0"/>
              <a:t>Adobe Illustrator Source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Web Applications</a:t>
            </a:r>
            <a:br>
              <a:rPr lang="en-US" dirty="0" smtClean="0"/>
            </a:br>
            <a:r>
              <a:rPr lang="en-US" dirty="0" smtClean="0"/>
              <a:t>DE, EN, ES, FR, JA, ZH</a:t>
            </a:r>
          </a:p>
          <a:p>
            <a:endParaRPr lang="en-US" dirty="0" smtClean="0"/>
          </a:p>
          <a:p>
            <a:r>
              <a:rPr lang="en-US" dirty="0" smtClean="0"/>
              <a:t>Mobile Apps</a:t>
            </a:r>
            <a:br>
              <a:rPr lang="en-US" dirty="0" smtClean="0"/>
            </a:br>
            <a:r>
              <a:rPr lang="en-US" dirty="0" smtClean="0"/>
              <a:t>EN, 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03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Twitter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284" b="284"/>
          <a:stretch>
            <a:fillRect/>
          </a:stretch>
        </p:blipFill>
        <p:spPr/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2149" r="21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10153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Staying in Touch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Chapter page</a:t>
            </a:r>
          </a:p>
          <a:p>
            <a:pPr marL="0" indent="0"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www.owasp.org</a:t>
            </a:r>
            <a:r>
              <a:rPr lang="en-US" sz="1600" dirty="0"/>
              <a:t>/</a:t>
            </a:r>
            <a:r>
              <a:rPr lang="en-US" sz="1600" dirty="0" err="1"/>
              <a:t>index.php</a:t>
            </a:r>
            <a:r>
              <a:rPr lang="en-US" sz="1600" dirty="0"/>
              <a:t>/</a:t>
            </a:r>
            <a:r>
              <a:rPr lang="en-US" sz="1600" dirty="0" smtClean="0"/>
              <a:t>London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800" dirty="0" smtClean="0"/>
              <a:t>Mailing list</a:t>
            </a:r>
          </a:p>
          <a:p>
            <a:pPr marL="0" indent="0">
              <a:buNone/>
            </a:pPr>
            <a:r>
              <a:rPr lang="en-US" sz="1600" dirty="0"/>
              <a:t>http://</a:t>
            </a:r>
            <a:r>
              <a:rPr lang="en-US" sz="1600" dirty="0" err="1"/>
              <a:t>lists.owasp.org</a:t>
            </a:r>
            <a:r>
              <a:rPr lang="en-US" sz="1600" dirty="0"/>
              <a:t>/mailman/</a:t>
            </a:r>
            <a:r>
              <a:rPr lang="en-US" sz="1600" dirty="0" err="1"/>
              <a:t>listinfo</a:t>
            </a:r>
            <a:r>
              <a:rPr lang="en-US" sz="1600" dirty="0"/>
              <a:t>/</a:t>
            </a:r>
            <a:r>
              <a:rPr lang="en-US" sz="1600" dirty="0" err="1"/>
              <a:t>owasp-london</a:t>
            </a: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2800" dirty="0" smtClean="0"/>
              <a:t>Twitter			Facebook</a:t>
            </a:r>
            <a:endParaRPr lang="en-US" sz="2800" dirty="0"/>
          </a:p>
          <a:p>
            <a:pPr marL="0" indent="0">
              <a:buNone/>
            </a:pPr>
            <a:r>
              <a:rPr lang="en-US" sz="1600" dirty="0"/>
              <a:t>http://</a:t>
            </a:r>
            <a:r>
              <a:rPr lang="en-US" sz="1600" dirty="0" err="1"/>
              <a:t>twitter.com</a:t>
            </a:r>
            <a:r>
              <a:rPr lang="en-US" sz="1600" dirty="0"/>
              <a:t>/</a:t>
            </a:r>
            <a:r>
              <a:rPr lang="en-US" sz="1600" dirty="0" err="1" smtClean="0"/>
              <a:t>owasplondon</a:t>
            </a:r>
            <a:r>
              <a:rPr lang="en-US" sz="1600" dirty="0" smtClean="0"/>
              <a:t>		https</a:t>
            </a:r>
            <a:r>
              <a:rPr lang="en-US" sz="1600" dirty="0"/>
              <a:t>://</a:t>
            </a:r>
            <a:r>
              <a:rPr lang="en-US" sz="1600" dirty="0" err="1"/>
              <a:t>www.facebook.com</a:t>
            </a:r>
            <a:r>
              <a:rPr lang="en-US" sz="1600" dirty="0"/>
              <a:t>/</a:t>
            </a:r>
            <a:r>
              <a:rPr lang="en-US" sz="1600" dirty="0" err="1"/>
              <a:t>OWASPLondon</a:t>
            </a: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2800" dirty="0" smtClean="0"/>
              <a:t>Elsewhere in the UK</a:t>
            </a:r>
          </a:p>
          <a:p>
            <a:pPr marL="0" indent="0">
              <a:buNone/>
            </a:pPr>
            <a:r>
              <a:rPr lang="en-US" sz="1600" dirty="0" smtClean="0"/>
              <a:t>Birmingham, Bristol, Cambridge, East Midlands, Leeds, Manchester, Newcastle, Royal Holloway, Scotland, South Wales, Suffolk</a:t>
            </a:r>
          </a:p>
        </p:txBody>
      </p:sp>
    </p:spTree>
    <p:extLst>
      <p:ext uri="{BB962C8B-B14F-4D97-AF65-F5344CB8AC3E}">
        <p14:creationId xmlns:p14="http://schemas.microsoft.com/office/powerpoint/2010/main" val="673566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The Melton </a:t>
            </a:r>
            <a:r>
              <a:rPr lang="en-US" sz="2800" dirty="0" err="1" smtClean="0"/>
              <a:t>Mowbray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18 </a:t>
            </a:r>
            <a:r>
              <a:rPr lang="en-US" sz="2800" dirty="0" err="1" smtClean="0"/>
              <a:t>Holborn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1784969"/>
            <a:ext cx="4786979" cy="469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27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55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OWASP Roundup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Past conferences</a:t>
            </a:r>
          </a:p>
          <a:p>
            <a:r>
              <a:rPr lang="en-US" sz="2800" dirty="0" smtClean="0"/>
              <a:t>Project updates</a:t>
            </a:r>
          </a:p>
          <a:p>
            <a:r>
              <a:rPr lang="en-US" sz="2800" dirty="0" err="1" smtClean="0"/>
              <a:t>AppSec</a:t>
            </a:r>
            <a:r>
              <a:rPr lang="en-US" sz="2800" dirty="0" smtClean="0"/>
              <a:t> EU 2015</a:t>
            </a:r>
          </a:p>
          <a:p>
            <a:r>
              <a:rPr lang="en-US" sz="2800" dirty="0" smtClean="0"/>
              <a:t>Supporters</a:t>
            </a:r>
          </a:p>
          <a:p>
            <a:r>
              <a:rPr lang="en-US" sz="2800" dirty="0" smtClean="0"/>
              <a:t>Christmas gift</a:t>
            </a:r>
            <a:endParaRPr lang="en-US" sz="2800" dirty="0" smtClean="0"/>
          </a:p>
          <a:p>
            <a:r>
              <a:rPr lang="en-US" sz="2800" dirty="0" smtClean="0"/>
              <a:t>Close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092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</a:t>
            </a:r>
            <a:r>
              <a:rPr lang="en-US" dirty="0" err="1" smtClean="0"/>
              <a:t>AppSec</a:t>
            </a:r>
            <a:r>
              <a:rPr lang="en-US" dirty="0" smtClean="0"/>
              <a:t> Conferences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AppSec</a:t>
            </a:r>
            <a:r>
              <a:rPr lang="en-US" sz="2800" dirty="0" smtClean="0"/>
              <a:t> EU 2014</a:t>
            </a:r>
          </a:p>
          <a:p>
            <a:pPr marL="0" indent="0">
              <a:buNone/>
            </a:pPr>
            <a:r>
              <a:rPr lang="en-US" sz="1600" dirty="0" smtClean="0"/>
              <a:t>23-26 June, </a:t>
            </a:r>
            <a:r>
              <a:rPr lang="en-US" sz="1600" dirty="0"/>
              <a:t>Cambridge </a:t>
            </a:r>
            <a:r>
              <a:rPr lang="en-US" sz="1600" dirty="0" smtClean="0"/>
              <a:t>UK</a:t>
            </a:r>
          </a:p>
          <a:p>
            <a:pPr marL="0" indent="0">
              <a:buNone/>
            </a:pPr>
            <a:r>
              <a:rPr lang="en-US" sz="1600" dirty="0"/>
              <a:t>https://2014.appsec.eu</a:t>
            </a:r>
            <a:r>
              <a:rPr lang="en-US" sz="1600" dirty="0" smtClean="0"/>
              <a:t>/</a:t>
            </a:r>
          </a:p>
          <a:p>
            <a:pPr marL="0" indent="0"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www.youtube.com</a:t>
            </a:r>
            <a:r>
              <a:rPr lang="en-US" sz="1600" dirty="0"/>
              <a:t>/</a:t>
            </a:r>
            <a:r>
              <a:rPr lang="en-US" sz="1600" dirty="0" err="1"/>
              <a:t>playlist?list</a:t>
            </a:r>
            <a:r>
              <a:rPr lang="en-US" sz="1600" dirty="0"/>
              <a:t>=PLpr-xdpM8wG_KHsxepT9o6trkqDELhr3_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2800" dirty="0" err="1" smtClean="0"/>
              <a:t>AppSec</a:t>
            </a:r>
            <a:r>
              <a:rPr lang="en-US" sz="2800" dirty="0" smtClean="0"/>
              <a:t> USA 2014</a:t>
            </a:r>
          </a:p>
          <a:p>
            <a:pPr marL="0" indent="0">
              <a:buNone/>
            </a:pPr>
            <a:r>
              <a:rPr lang="en-US" sz="1600" dirty="0" smtClean="0"/>
              <a:t>16-19 September, Denver USA</a:t>
            </a:r>
          </a:p>
          <a:p>
            <a:pPr marL="0" indent="0">
              <a:buNone/>
            </a:pPr>
            <a:r>
              <a:rPr lang="en-US" sz="1600" dirty="0"/>
              <a:t>http://2014.appsecusa.org/2014</a:t>
            </a:r>
            <a:r>
              <a:rPr lang="en-US" sz="1600" dirty="0" smtClean="0"/>
              <a:t>/</a:t>
            </a:r>
          </a:p>
          <a:p>
            <a:pPr marL="0" indent="0">
              <a:buNone/>
            </a:pPr>
            <a:r>
              <a:rPr lang="en-US" sz="1600" dirty="0"/>
              <a:t>http://2014.appsecusa.org/2014/about/live-streaming</a:t>
            </a:r>
            <a:r>
              <a:rPr lang="en-US" sz="1600" dirty="0" smtClean="0"/>
              <a:t>/</a:t>
            </a:r>
          </a:p>
          <a:p>
            <a:pPr marL="0" indent="0"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www.youtube.com</a:t>
            </a:r>
            <a:r>
              <a:rPr lang="en-US" sz="1600" dirty="0"/>
              <a:t>/</a:t>
            </a:r>
            <a:r>
              <a:rPr lang="en-US" sz="1600" dirty="0" err="1"/>
              <a:t>playlist?list</a:t>
            </a:r>
            <a:r>
              <a:rPr lang="en-US" sz="1600" dirty="0"/>
              <a:t>=PLpr-xdpM8wG8jz9QpzQeLeB0914Ysq-Cl</a:t>
            </a: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49342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Guide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7434" b="7434"/>
          <a:stretch>
            <a:fillRect/>
          </a:stretch>
        </p:blipFill>
        <p:spPr/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Version 4</a:t>
            </a:r>
          </a:p>
          <a:p>
            <a:pPr marL="0" indent="0">
              <a:buNone/>
            </a:pPr>
            <a:r>
              <a:rPr lang="en-US" sz="1600" dirty="0" smtClean="0"/>
              <a:t>17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September 2014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www.owasp.org</a:t>
            </a:r>
            <a:r>
              <a:rPr lang="en-US" sz="1600" dirty="0"/>
              <a:t>/</a:t>
            </a:r>
            <a:r>
              <a:rPr lang="en-US" sz="1600" dirty="0" err="1"/>
              <a:t>index.php</a:t>
            </a:r>
            <a:r>
              <a:rPr lang="en-US" sz="1600" dirty="0"/>
              <a:t>/</a:t>
            </a:r>
            <a:r>
              <a:rPr lang="en-US" sz="1600" dirty="0" err="1"/>
              <a:t>OWASP_Testing_Project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5746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Proactive Controls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10008" b="10008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ersion 1</a:t>
            </a:r>
          </a:p>
          <a:p>
            <a:pPr marL="0" indent="0">
              <a:buNone/>
            </a:pPr>
            <a:r>
              <a:rPr lang="en-US" sz="1600" dirty="0" smtClean="0"/>
              <a:t>10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March 2014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https://</a:t>
            </a:r>
            <a:r>
              <a:rPr lang="en-US" sz="1600" dirty="0" err="1"/>
              <a:t>www.owasp.org</a:t>
            </a:r>
            <a:r>
              <a:rPr lang="en-US" sz="1600" dirty="0"/>
              <a:t>/</a:t>
            </a:r>
            <a:r>
              <a:rPr lang="en-US" sz="1600" dirty="0" err="1"/>
              <a:t>index.php</a:t>
            </a:r>
            <a:r>
              <a:rPr lang="en-US" sz="1600" dirty="0"/>
              <a:t>/</a:t>
            </a:r>
            <a:r>
              <a:rPr lang="en-US" sz="1600" dirty="0" err="1"/>
              <a:t>OWASP_Proactive_Controls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6088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AppSensor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6894" b="6894"/>
          <a:stretch>
            <a:fillRect/>
          </a:stretch>
        </p:blipFill>
        <p:spPr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10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Website</a:t>
            </a:r>
          </a:p>
          <a:p>
            <a:pPr marL="0" indent="0">
              <a:buNone/>
            </a:pPr>
            <a:r>
              <a:rPr lang="en-US" sz="1600" dirty="0" smtClean="0"/>
              <a:t>11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September 2014</a:t>
            </a:r>
          </a:p>
          <a:p>
            <a:pPr marL="0" indent="0">
              <a:buNone/>
            </a:pPr>
            <a:r>
              <a:rPr lang="en-US" sz="1600" dirty="0" smtClean="0"/>
              <a:t>http</a:t>
            </a:r>
            <a:r>
              <a:rPr lang="en-US" sz="1600" dirty="0"/>
              <a:t>://</a:t>
            </a:r>
            <a:r>
              <a:rPr lang="en-US" sz="1600" dirty="0" err="1"/>
              <a:t>www.appsensor.org</a:t>
            </a:r>
            <a:r>
              <a:rPr lang="en-US" sz="1600" dirty="0" smtClean="0"/>
              <a:t>/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dirty="0" smtClean="0"/>
              <a:t>Reference implementation</a:t>
            </a:r>
          </a:p>
          <a:p>
            <a:pPr marL="0" indent="0">
              <a:buNone/>
            </a:pPr>
            <a:r>
              <a:rPr lang="en-US" sz="1600" dirty="0" smtClean="0"/>
              <a:t>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November </a:t>
            </a:r>
            <a:r>
              <a:rPr lang="en-US" sz="1600" dirty="0" smtClean="0"/>
              <a:t>2014</a:t>
            </a:r>
          </a:p>
          <a:p>
            <a:pPr marL="0" indent="0">
              <a:buNone/>
            </a:pPr>
            <a:r>
              <a:rPr lang="en-US" sz="1600" dirty="0" smtClean="0"/>
              <a:t>v2.0.0 </a:t>
            </a:r>
            <a:r>
              <a:rPr lang="en-US" sz="1600" dirty="0"/>
              <a:t>RC2</a:t>
            </a:r>
            <a:br>
              <a:rPr lang="en-US" sz="1600" dirty="0"/>
            </a:br>
            <a:r>
              <a:rPr lang="en-US" sz="1600" dirty="0"/>
              <a:t>https://</a:t>
            </a:r>
            <a:r>
              <a:rPr lang="en-US" sz="1600" dirty="0" err="1"/>
              <a:t>github.com</a:t>
            </a:r>
            <a:r>
              <a:rPr lang="en-US" sz="1600" dirty="0"/>
              <a:t>/</a:t>
            </a:r>
            <a:r>
              <a:rPr lang="en-US" sz="1600" dirty="0" err="1"/>
              <a:t>jtmelton</a:t>
            </a:r>
            <a:r>
              <a:rPr lang="en-US" sz="1600" dirty="0"/>
              <a:t>/</a:t>
            </a:r>
            <a:r>
              <a:rPr lang="en-US" sz="1600" dirty="0" err="1"/>
              <a:t>appsensor</a:t>
            </a:r>
            <a:r>
              <a:rPr lang="en-US" sz="1600" dirty="0"/>
              <a:t>/releases/tag/v2.0.0-RC2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68206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Dependency Checker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7089" b="7089"/>
          <a:stretch>
            <a:fillRect/>
          </a:stretch>
        </p:blipFill>
        <p:spPr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Version 1.2.6</a:t>
            </a:r>
          </a:p>
          <a:p>
            <a:pPr marL="0" indent="0">
              <a:buNone/>
            </a:pPr>
            <a:r>
              <a:rPr lang="en-US" sz="1600" dirty="0" smtClean="0"/>
              <a:t>17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</a:t>
            </a:r>
            <a:r>
              <a:rPr lang="en-US" sz="1600" dirty="0"/>
              <a:t>N</a:t>
            </a:r>
            <a:r>
              <a:rPr lang="en-US" sz="1600" dirty="0" smtClean="0"/>
              <a:t>ovember 2014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/>
              <a:t>http://</a:t>
            </a:r>
            <a:r>
              <a:rPr lang="en-US" sz="1600" dirty="0" err="1"/>
              <a:t>jeremylong.github.io</a:t>
            </a:r>
            <a:r>
              <a:rPr lang="en-US" sz="1600" dirty="0"/>
              <a:t>/</a:t>
            </a:r>
            <a:r>
              <a:rPr lang="en-US" sz="1600" dirty="0" err="1"/>
              <a:t>DependencyCheck</a:t>
            </a:r>
            <a:r>
              <a:rPr lang="en-US" sz="16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40548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445</Words>
  <Application>Microsoft Macintosh PowerPoint</Application>
  <PresentationFormat>On-screen Show (4:3)</PresentationFormat>
  <Paragraphs>149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OWASP London 4th December 2014</vt:lpstr>
      <vt:lpstr>Agenda</vt:lpstr>
      <vt:lpstr>PowerPoint Presentation</vt:lpstr>
      <vt:lpstr>OWASP Roundup</vt:lpstr>
      <vt:lpstr>Past AppSec Conferences</vt:lpstr>
      <vt:lpstr>Testing Guide</vt:lpstr>
      <vt:lpstr>Proactive Controls</vt:lpstr>
      <vt:lpstr>AppSensor</vt:lpstr>
      <vt:lpstr>Dependency Checker</vt:lpstr>
      <vt:lpstr>Web Goat</vt:lpstr>
      <vt:lpstr>Cyber Security Week</vt:lpstr>
      <vt:lpstr>AppSec EU 2015</vt:lpstr>
      <vt:lpstr>London Chapter Supporters </vt:lpstr>
      <vt:lpstr>Thank You</vt:lpstr>
      <vt:lpstr>OWASP</vt:lpstr>
      <vt:lpstr>Corporate Sponsors</vt:lpstr>
      <vt:lpstr>Something Different</vt:lpstr>
      <vt:lpstr>Another Game</vt:lpstr>
      <vt:lpstr>Web Applications: ES</vt:lpstr>
      <vt:lpstr>Web Applications: ZH</vt:lpstr>
      <vt:lpstr>Web Applications: DE</vt:lpstr>
      <vt:lpstr>Mobile Apps: JA</vt:lpstr>
      <vt:lpstr>Mobile Apps: EN</vt:lpstr>
      <vt:lpstr>Print Your Own</vt:lpstr>
      <vt:lpstr>Twitter</vt:lpstr>
      <vt:lpstr>Staying in Touch</vt:lpstr>
      <vt:lpstr>PowerPoint Presentation</vt:lpstr>
    </vt:vector>
  </TitlesOfParts>
  <Manager/>
  <Company>OWASP Foundation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OWASP Presentation Template</dc:title>
  <dc:subject/>
  <dc:creator>OWASP Foundation</dc:creator>
  <cp:keywords/>
  <dc:description/>
  <cp:lastModifiedBy>Colin Watson</cp:lastModifiedBy>
  <cp:revision>29</cp:revision>
  <dcterms:created xsi:type="dcterms:W3CDTF">2012-03-30T06:23:37Z</dcterms:created>
  <dcterms:modified xsi:type="dcterms:W3CDTF">2014-12-04T17:55:43Z</dcterms:modified>
  <cp:category/>
</cp:coreProperties>
</file>